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6858000" cy="9144000" type="screen4x3"/>
  <p:notesSz cx="7099300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B6F0"/>
    <a:srgbClr val="DDDDDD"/>
    <a:srgbClr val="80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844" y="4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FC81291-F67E-4113-BCE3-D005EB59F9F4}" type="datetimeFigureOut">
              <a:rPr lang="ko-KR" altLang="en-US"/>
              <a:pPr>
                <a:defRPr/>
              </a:pPr>
              <a:t>2014-10-07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DEC0A17-03E8-44E6-ADD1-9B6285BF7A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10870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821E3C-586D-46AE-B3B9-ECE62A813B3B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13213B-D154-48F8-BBBD-6AC0CECE609B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E25F6C-C56A-4CB0-8CFF-00AE90AD8F16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90D50D-BBE2-4BCC-9A44-0B3069303A98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E25F6C-C56A-4CB0-8CFF-00AE90AD8F16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0D6DC-D9FB-47B2-B116-2D4EEF015A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08877-0953-45FC-B8C7-5F79B1AA5B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4246F-1E72-4043-A653-306A9E348B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0EDC-CF27-46CB-BD3C-437FB51D7D6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623E3-9561-438E-B3E9-36CF08D497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19EF-633E-41B6-9D4F-46A5ABE0D0F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4460B-0E33-41A6-A8E7-13EC26CB11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D0FA4-8233-43B7-965F-8534D32C23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6A4BB-7EED-47D3-8581-184359B00BC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FA31-66C8-437E-83F9-E7C06F2F6DE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5D228-6D9E-4BEF-8046-BC8AD27DAC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D2D982-5782-4040-9F11-1EAE052B7E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57200" y="1066800"/>
            <a:ext cx="59324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ko-KR" sz="4000" b="1" dirty="0" smtClean="0">
                <a:latin typeface="Arial" charset="0"/>
                <a:ea typeface="HY헤드라인M" pitchFamily="18" charset="-127"/>
              </a:rPr>
              <a:t>Samsung TV Monitor</a:t>
            </a:r>
            <a:endParaRPr lang="en-US" altLang="ko-KR" sz="4000" b="1" dirty="0">
              <a:latin typeface="Arial" charset="0"/>
              <a:ea typeface="HY헤드라인M" pitchFamily="18" charset="-127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ko-KR" sz="4000" b="1" dirty="0">
                <a:latin typeface="Arial" charset="0"/>
                <a:ea typeface="HY헤드라인M" pitchFamily="18" charset="-127"/>
              </a:rPr>
              <a:t>F/W Upgrade Guide</a:t>
            </a:r>
            <a:endParaRPr lang="en-US" altLang="ko-KR" sz="2400" b="1" dirty="0">
              <a:latin typeface="Arial" charset="0"/>
              <a:ea typeface="HY헤드라인M" pitchFamily="18" charset="-127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01663" y="7812088"/>
            <a:ext cx="563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4000" b="1">
                <a:latin typeface="Arial" charset="0"/>
                <a:ea typeface="HY헤드라인M" pitchFamily="18" charset="-127"/>
              </a:rPr>
              <a:t>Samsung Electronics</a:t>
            </a:r>
          </a:p>
        </p:txBody>
      </p:sp>
      <p:pic>
        <p:nvPicPr>
          <p:cNvPr id="2052" name="Picture 5" descr="삼성로고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2989263"/>
            <a:ext cx="59055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42900" y="457200"/>
            <a:ext cx="567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>
                <a:latin typeface="Arial" charset="0"/>
                <a:ea typeface="HY헤드라인M" pitchFamily="18" charset="-127"/>
              </a:rPr>
              <a:t>Step1. How to prepare the USB Memory Drive</a:t>
            </a:r>
          </a:p>
        </p:txBody>
      </p:sp>
      <p:sp>
        <p:nvSpPr>
          <p:cNvPr id="3075" name="Text Box 35"/>
          <p:cNvSpPr txBox="1">
            <a:spLocks noChangeArrowheads="1"/>
          </p:cNvSpPr>
          <p:nvPr/>
        </p:nvSpPr>
        <p:spPr bwMode="auto">
          <a:xfrm>
            <a:off x="439717" y="2162163"/>
            <a:ext cx="4467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</a:rPr>
              <a:t>2. Connect the USB Memory Drive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to </a:t>
            </a:r>
            <a:r>
              <a:rPr lang="en-US" altLang="ko-KR" sz="1200" dirty="0">
                <a:latin typeface="Arial" charset="0"/>
                <a:ea typeface="HY헤드라인M" pitchFamily="18" charset="-127"/>
              </a:rPr>
              <a:t>the USB port of your PC.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</a:rPr>
              <a:t>    Copy the file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to USB </a:t>
            </a:r>
            <a:r>
              <a:rPr lang="en-US" altLang="ko-KR" sz="1200" dirty="0">
                <a:latin typeface="Arial" charset="0"/>
                <a:ea typeface="HY헤드라인M" pitchFamily="18" charset="-127"/>
              </a:rPr>
              <a:t>Memory Drive.</a:t>
            </a:r>
          </a:p>
        </p:txBody>
      </p:sp>
      <p:sp>
        <p:nvSpPr>
          <p:cNvPr id="3076" name="Text Box 42"/>
          <p:cNvSpPr txBox="1">
            <a:spLocks noChangeArrowheads="1"/>
          </p:cNvSpPr>
          <p:nvPr/>
        </p:nvSpPr>
        <p:spPr bwMode="auto">
          <a:xfrm>
            <a:off x="428604" y="2928926"/>
            <a:ext cx="5715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3. Go to the USB Memory Drive, and then double click the file.</a:t>
            </a:r>
            <a:endParaRPr lang="en-US" altLang="ko-KR" sz="12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077" name="Text Box 43"/>
          <p:cNvSpPr txBox="1">
            <a:spLocks noChangeArrowheads="1"/>
          </p:cNvSpPr>
          <p:nvPr/>
        </p:nvSpPr>
        <p:spPr bwMode="auto">
          <a:xfrm>
            <a:off x="428604" y="1219200"/>
            <a:ext cx="533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1. Download  the firmware file from Samsung.com into your computer.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    File Name : T-GFP8DEUC_</a:t>
            </a:r>
            <a:r>
              <a:rPr lang="en-US" altLang="ko-KR" sz="1200" dirty="0" smtClean="0">
                <a:solidFill>
                  <a:srgbClr val="FF0000"/>
                </a:solidFill>
                <a:latin typeface="Arial" charset="0"/>
                <a:ea typeface="HY헤드라인M" pitchFamily="18" charset="-127"/>
              </a:rPr>
              <a:t>XXXX.X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.exe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※ </a:t>
            </a:r>
            <a:r>
              <a:rPr lang="en-US" altLang="ko-KR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XXXX.X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is firmware version.</a:t>
            </a:r>
            <a:endParaRPr lang="en-US" altLang="ko-KR" sz="12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 flipH="1">
            <a:off x="3284984" y="3991948"/>
            <a:ext cx="1144" cy="4108444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428604" y="3491880"/>
            <a:ext cx="4467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4. Click the “install” button</a:t>
            </a:r>
            <a:r>
              <a:rPr lang="en-US" altLang="ko-KR" sz="1200" dirty="0" smtClean="0"/>
              <a:t>.</a:t>
            </a:r>
            <a:endParaRPr lang="en-US" altLang="ko-KR" sz="1200" dirty="0">
              <a:latin typeface="Arial" charset="0"/>
              <a:ea typeface="HY헤드라인M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2" y="3849070"/>
            <a:ext cx="256956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428604" y="5849334"/>
            <a:ext cx="4467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5. The file will be installed.</a:t>
            </a:r>
            <a:endParaRPr lang="en-US" altLang="ko-KR" sz="1200" dirty="0">
              <a:latin typeface="Arial" charset="0"/>
              <a:ea typeface="HY헤드라인M" pitchFamily="18" charset="-127"/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3500438" y="3491880"/>
            <a:ext cx="4467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6. Confirm that a folder containing the 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firmware files has been added to the USB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memory drive.</a:t>
            </a:r>
          </a:p>
          <a:p>
            <a:pPr>
              <a:spcBef>
                <a:spcPct val="50000"/>
              </a:spcBef>
            </a:pPr>
            <a:endParaRPr lang="en-US" altLang="ko-KR" sz="12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3501008" y="7765107"/>
            <a:ext cx="4467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7. Safely disconnect the USB memory drive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by clicking in ‘Safely Remove’ in Task Bar. </a:t>
            </a:r>
            <a:endParaRPr lang="en-US" altLang="ko-KR" sz="12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42" y="6206524"/>
            <a:ext cx="258502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5024" y="5820891"/>
            <a:ext cx="25802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49"/>
          <p:cNvSpPr txBox="1">
            <a:spLocks noChangeArrowheads="1"/>
          </p:cNvSpPr>
          <p:nvPr/>
        </p:nvSpPr>
        <p:spPr bwMode="auto">
          <a:xfrm>
            <a:off x="3573016" y="4421144"/>
            <a:ext cx="600079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6-1. </a:t>
            </a:r>
            <a:r>
              <a:rPr lang="en-US" altLang="ko-KR" sz="1200" dirty="0">
                <a:latin typeface="Arial" charset="0"/>
                <a:ea typeface="HY헤드라인M" pitchFamily="18" charset="-127"/>
              </a:rPr>
              <a:t>Confirm that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USB Driver has a folder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</a:rPr>
              <a:t> named ‘T-GFP8DEUC’ in the root directory. </a:t>
            </a:r>
            <a:endParaRPr lang="en-US" altLang="ko-KR" sz="1200" dirty="0">
              <a:latin typeface="Arial" charset="0"/>
              <a:ea typeface="HY헤드라인M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4106430" y="5071647"/>
            <a:ext cx="1496996" cy="652481"/>
            <a:chOff x="1176332" y="7205667"/>
            <a:chExt cx="1496996" cy="652481"/>
          </a:xfrm>
        </p:grpSpPr>
        <p:grpSp>
          <p:nvGrpSpPr>
            <p:cNvPr id="16" name="그룹 37"/>
            <p:cNvGrpSpPr/>
            <p:nvPr/>
          </p:nvGrpSpPr>
          <p:grpSpPr>
            <a:xfrm>
              <a:off x="1176332" y="7205667"/>
              <a:ext cx="1466850" cy="652481"/>
              <a:chOff x="1104894" y="7000892"/>
              <a:chExt cx="1466850" cy="652481"/>
            </a:xfrm>
          </p:grpSpPr>
          <p:pic>
            <p:nvPicPr>
              <p:cNvPr id="18" name="Picture 2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b="83722"/>
              <a:stretch>
                <a:fillRect/>
              </a:stretch>
            </p:blipFill>
            <p:spPr bwMode="auto">
              <a:xfrm>
                <a:off x="1104894" y="7000892"/>
                <a:ext cx="1466850" cy="200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64340"/>
              <a:stretch>
                <a:fillRect/>
              </a:stretch>
            </p:blipFill>
            <p:spPr bwMode="auto">
              <a:xfrm>
                <a:off x="1104894" y="7215206"/>
                <a:ext cx="1466850" cy="4381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614475" y="7458095"/>
              <a:ext cx="1058853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bIns="0" rtlCol="0">
              <a:spAutoFit/>
            </a:bodyPr>
            <a:lstStyle/>
            <a:p>
              <a:r>
                <a:rPr lang="en-US" altLang="ko-KR" sz="900" dirty="0" smtClean="0">
                  <a:latin typeface="Arial" charset="0"/>
                  <a:ea typeface="HY헤드라인M" pitchFamily="18" charset="-127"/>
                </a:rPr>
                <a:t>T-GFP8DEUC</a:t>
              </a:r>
              <a:endParaRPr lang="ko-KR" altLang="en-US" sz="900" dirty="0"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4"/>
          <p:cNvSpPr txBox="1">
            <a:spLocks noChangeArrowheads="1"/>
          </p:cNvSpPr>
          <p:nvPr/>
        </p:nvSpPr>
        <p:spPr bwMode="auto">
          <a:xfrm>
            <a:off x="463550" y="2214546"/>
            <a:ext cx="2894012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2. 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Turn on the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TV and wait around 1 or 2 minutes.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099" name="Text Box 44"/>
          <p:cNvSpPr txBox="1">
            <a:spLocks noChangeArrowheads="1"/>
          </p:cNvSpPr>
          <p:nvPr/>
        </p:nvSpPr>
        <p:spPr bwMode="auto">
          <a:xfrm>
            <a:off x="463550" y="1214414"/>
            <a:ext cx="2894013" cy="8318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1.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Insert the USB Memory Drive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containing the firmware into the USB 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port of TV.</a:t>
            </a:r>
          </a:p>
        </p:txBody>
      </p:sp>
      <p:sp>
        <p:nvSpPr>
          <p:cNvPr id="4100" name="Text Box 44"/>
          <p:cNvSpPr txBox="1">
            <a:spLocks noChangeArrowheads="1"/>
          </p:cNvSpPr>
          <p:nvPr/>
        </p:nvSpPr>
        <p:spPr bwMode="auto">
          <a:xfrm>
            <a:off x="463550" y="2857488"/>
            <a:ext cx="2965450" cy="8302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3. Press the MENU button, select 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‘Support’, ‘Software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Update’,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and then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‘By USB’.</a:t>
            </a:r>
          </a:p>
        </p:txBody>
      </p:sp>
      <p:sp>
        <p:nvSpPr>
          <p:cNvPr id="4102" name="Text Box 44"/>
          <p:cNvSpPr txBox="1">
            <a:spLocks noChangeArrowheads="1"/>
          </p:cNvSpPr>
          <p:nvPr/>
        </p:nvSpPr>
        <p:spPr bwMode="auto">
          <a:xfrm>
            <a:off x="3714752" y="971600"/>
            <a:ext cx="2970212" cy="55399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4. The message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for searching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for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update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files is displayed. Press Yes.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103" name="Text Box 2"/>
          <p:cNvSpPr txBox="1">
            <a:spLocks noChangeArrowheads="1"/>
          </p:cNvSpPr>
          <p:nvPr/>
        </p:nvSpPr>
        <p:spPr bwMode="auto">
          <a:xfrm>
            <a:off x="342900" y="457200"/>
            <a:ext cx="567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dirty="0">
                <a:latin typeface="Arial" charset="0"/>
                <a:ea typeface="HY헤드라인M" pitchFamily="18" charset="-127"/>
              </a:rPr>
              <a:t>Step2. How to upgrade the </a:t>
            </a:r>
            <a:r>
              <a:rPr lang="en-US" altLang="ko-KR" sz="2000" b="1" dirty="0" smtClean="0">
                <a:latin typeface="Arial" charset="0"/>
                <a:ea typeface="HY헤드라인M" pitchFamily="18" charset="-127"/>
              </a:rPr>
              <a:t>Firmware by USB</a:t>
            </a:r>
            <a:endParaRPr lang="en-US" altLang="ko-KR" sz="2000" b="1" dirty="0">
              <a:latin typeface="Arial" charset="0"/>
              <a:ea typeface="HY헤드라인M" pitchFamily="18" charset="-127"/>
            </a:endParaRPr>
          </a:p>
        </p:txBody>
      </p:sp>
      <p:sp>
        <p:nvSpPr>
          <p:cNvPr id="4107" name="Text Box 44"/>
          <p:cNvSpPr txBox="1">
            <a:spLocks noChangeArrowheads="1"/>
          </p:cNvSpPr>
          <p:nvPr/>
        </p:nvSpPr>
        <p:spPr bwMode="auto">
          <a:xfrm>
            <a:off x="3786190" y="3741003"/>
            <a:ext cx="2820988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5. If the TV finds a valid firmware version,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 it displays the message below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Press Yes, then TV starts updating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861048" y="4644008"/>
            <a:ext cx="2520280" cy="1152128"/>
          </a:xfrm>
          <a:prstGeom prst="rect">
            <a:avLst/>
          </a:prstGeom>
          <a:gradFill>
            <a:gsLst>
              <a:gs pos="37000">
                <a:schemeClr val="bg1">
                  <a:lumMod val="85000"/>
                  <a:alpha val="61000"/>
                </a:schemeClr>
              </a:gs>
              <a:gs pos="73000">
                <a:schemeClr val="bg1">
                  <a:lumMod val="85000"/>
                </a:schemeClr>
              </a:gs>
              <a:gs pos="100000">
                <a:srgbClr val="E6E6E6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 new software update is available.</a:t>
            </a:r>
          </a:p>
          <a:p>
            <a:pPr algn="ctr"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Update from version 1013 to version 1015?</a:t>
            </a: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ko-KR" altLang="en-US" sz="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>
            <a:off x="4005089" y="5458619"/>
            <a:ext cx="223202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모서리가 둥근 직사각형 24"/>
          <p:cNvSpPr/>
          <p:nvPr/>
        </p:nvSpPr>
        <p:spPr>
          <a:xfrm>
            <a:off x="4333701" y="5528469"/>
            <a:ext cx="576263" cy="180975"/>
          </a:xfrm>
          <a:prstGeom prst="roundRect">
            <a:avLst/>
          </a:prstGeom>
          <a:solidFill>
            <a:srgbClr val="86B6F0"/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FFFFFF"/>
                </a:solidFill>
              </a:rPr>
              <a:t>Yes</a:t>
            </a:r>
            <a:endParaRPr lang="ko-KR" altLang="en-US" sz="1000" b="1" dirty="0">
              <a:solidFill>
                <a:srgbClr val="FFFFFF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5300489" y="5528469"/>
            <a:ext cx="576262" cy="180975"/>
          </a:xfrm>
          <a:prstGeom prst="roundRect">
            <a:avLst/>
          </a:prstGeom>
          <a:noFill/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000" dirty="0">
                <a:solidFill>
                  <a:schemeClr val="tx1"/>
                </a:solidFill>
              </a:rPr>
              <a:t>No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114" name="Text Box 44"/>
          <p:cNvSpPr txBox="1">
            <a:spLocks noChangeArrowheads="1"/>
          </p:cNvSpPr>
          <p:nvPr/>
        </p:nvSpPr>
        <p:spPr bwMode="auto">
          <a:xfrm>
            <a:off x="3774777" y="5951959"/>
            <a:ext cx="2822575" cy="138499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6. Press Yes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, then TV starts updating.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 When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the firmware upgrade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is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complete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, the TV turns off and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then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back on by itself.</a:t>
            </a:r>
          </a:p>
          <a:p>
            <a:pPr>
              <a:spcBef>
                <a:spcPct val="50000"/>
              </a:spcBef>
            </a:pP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919313" y="7164288"/>
            <a:ext cx="2520280" cy="1152128"/>
          </a:xfrm>
          <a:prstGeom prst="rect">
            <a:avLst/>
          </a:prstGeom>
          <a:gradFill>
            <a:gsLst>
              <a:gs pos="37000">
                <a:schemeClr val="bg1">
                  <a:lumMod val="85000"/>
                  <a:alpha val="61000"/>
                </a:schemeClr>
              </a:gs>
              <a:gs pos="73000">
                <a:schemeClr val="bg1">
                  <a:lumMod val="85000"/>
                </a:schemeClr>
              </a:gs>
              <a:gs pos="100000">
                <a:srgbClr val="E6E6E6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Updating </a:t>
            </a:r>
            <a:r>
              <a:rPr lang="en-US" altLang="ko-KR" sz="800" dirty="0">
                <a:solidFill>
                  <a:schemeClr val="tx1"/>
                </a:solidFill>
                <a:latin typeface="Arial" charset="0"/>
                <a:cs typeface="Arial" charset="0"/>
              </a:rPr>
              <a:t>TV software…</a:t>
            </a:r>
          </a:p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Your TV will turn  itself off and on again</a:t>
            </a:r>
          </a:p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Automatically after completing update.</a:t>
            </a: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ko-KR" altLang="en-US" sz="10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pSp>
        <p:nvGrpSpPr>
          <p:cNvPr id="4118" name="그룹 36"/>
          <p:cNvGrpSpPr>
            <a:grpSpLocks/>
          </p:cNvGrpSpPr>
          <p:nvPr/>
        </p:nvGrpSpPr>
        <p:grpSpPr bwMode="auto">
          <a:xfrm>
            <a:off x="4063702" y="8084119"/>
            <a:ext cx="1800225" cy="144463"/>
            <a:chOff x="4005064" y="5292080"/>
            <a:chExt cx="2016224" cy="144016"/>
          </a:xfrm>
        </p:grpSpPr>
        <p:sp>
          <p:nvSpPr>
            <p:cNvPr id="36" name="직사각형 35"/>
            <p:cNvSpPr/>
            <p:nvPr/>
          </p:nvSpPr>
          <p:spPr>
            <a:xfrm>
              <a:off x="5230088" y="5292080"/>
              <a:ext cx="791200" cy="1440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005064" y="5292080"/>
              <a:ext cx="1513056" cy="144016"/>
            </a:xfrm>
            <a:prstGeom prst="rect">
              <a:avLst/>
            </a:prstGeom>
            <a:gradFill>
              <a:gsLst>
                <a:gs pos="0">
                  <a:srgbClr val="86B6F0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19" name="TextBox 37"/>
          <p:cNvSpPr txBox="1">
            <a:spLocks noChangeArrowheads="1"/>
          </p:cNvSpPr>
          <p:nvPr/>
        </p:nvSpPr>
        <p:spPr bwMode="auto">
          <a:xfrm>
            <a:off x="5935364" y="8049194"/>
            <a:ext cx="4318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900" b="1">
                <a:latin typeface="Arial" charset="0"/>
                <a:cs typeface="Arial" charset="0"/>
              </a:rPr>
              <a:t>80%</a:t>
            </a:r>
            <a:endParaRPr lang="ko-KR" altLang="en-US" sz="900" b="1">
              <a:latin typeface="Arial" charset="0"/>
              <a:cs typeface="Arial" charset="0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 rot="5400000">
            <a:off x="-253206" y="4860132"/>
            <a:ext cx="7488237" cy="0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1048" y="1616620"/>
            <a:ext cx="2506389" cy="209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664" y="3779912"/>
            <a:ext cx="279560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664" y="5425681"/>
            <a:ext cx="2808312" cy="145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664" y="7091485"/>
            <a:ext cx="2808312" cy="144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150" y="2608263"/>
            <a:ext cx="2209800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33375" y="457200"/>
            <a:ext cx="3314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altLang="ko-KR" sz="2000" b="1" dirty="0">
                <a:latin typeface="Arial" charset="0"/>
                <a:ea typeface="HY헤드라인M" pitchFamily="18" charset="-127"/>
              </a:rPr>
              <a:t> Cautions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6250" y="971550"/>
            <a:ext cx="5761038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400">
                <a:latin typeface="Arial" charset="0"/>
                <a:ea typeface="HY헤드라인M" pitchFamily="18" charset="-127"/>
              </a:rPr>
              <a:t>While upgrading,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ko-KR" sz="1400">
                <a:latin typeface="Arial" charset="0"/>
                <a:ea typeface="HY헤드라인M" pitchFamily="18" charset="-127"/>
              </a:rPr>
              <a:t> Do not pull the USB Memory drive out.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ko-KR" sz="1400">
                <a:latin typeface="Arial" charset="0"/>
                <a:ea typeface="HY헤드라인M" pitchFamily="18" charset="-127"/>
              </a:rPr>
              <a:t> Do not unplug the power cable.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ko-KR" sz="1400">
                <a:latin typeface="Arial" charset="0"/>
                <a:ea typeface="HY헤드라인M" pitchFamily="18" charset="-127"/>
              </a:rPr>
              <a:t> Do not turn off the TV.</a:t>
            </a:r>
          </a:p>
        </p:txBody>
      </p: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6350" y="2608263"/>
            <a:ext cx="213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549275" y="5102225"/>
            <a:ext cx="5832475" cy="982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Arial" charset="0"/>
                <a:ea typeface="HY헤드라인M" pitchFamily="18" charset="-127"/>
              </a:rPr>
              <a:t>※ Warning</a:t>
            </a:r>
          </a:p>
          <a:p>
            <a:pPr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Arial" charset="0"/>
                <a:ea typeface="HY헤드라인M" pitchFamily="18" charset="-127"/>
              </a:rPr>
              <a:t>Pulling the USB Memory drive out or unplugging the power cable will cause a firmware error or main board failure. Firmware errors and main board failures are not covered by Samsung warranty policy.</a:t>
            </a:r>
          </a:p>
        </p:txBody>
      </p:sp>
      <p:grpSp>
        <p:nvGrpSpPr>
          <p:cNvPr id="5127" name="Group 16"/>
          <p:cNvGrpSpPr>
            <a:grpSpLocks/>
          </p:cNvGrpSpPr>
          <p:nvPr/>
        </p:nvGrpSpPr>
        <p:grpSpPr bwMode="auto">
          <a:xfrm>
            <a:off x="1044575" y="2743200"/>
            <a:ext cx="1524000" cy="1524000"/>
            <a:chOff x="1200" y="2976"/>
            <a:chExt cx="960" cy="960"/>
          </a:xfrm>
        </p:grpSpPr>
        <p:sp>
          <p:nvSpPr>
            <p:cNvPr id="5131" name="AutoShape 17"/>
            <p:cNvSpPr>
              <a:spLocks noChangeArrowheads="1"/>
            </p:cNvSpPr>
            <p:nvPr/>
          </p:nvSpPr>
          <p:spPr bwMode="auto">
            <a:xfrm>
              <a:off x="1200" y="2976"/>
              <a:ext cx="960" cy="9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3 w 21600"/>
                <a:gd name="T25" fmla="*/ 3173 h 21600"/>
                <a:gd name="T26" fmla="*/ 18428 w 21600"/>
                <a:gd name="T27" fmla="*/ 1842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2" y="10800"/>
                  </a:moveTo>
                  <a:cubicBezTo>
                    <a:pt x="2322" y="15482"/>
                    <a:pt x="6118" y="19278"/>
                    <a:pt x="10800" y="19278"/>
                  </a:cubicBezTo>
                  <a:cubicBezTo>
                    <a:pt x="15482" y="19278"/>
                    <a:pt x="19278" y="15482"/>
                    <a:pt x="19278" y="10800"/>
                  </a:cubicBezTo>
                  <a:cubicBezTo>
                    <a:pt x="19278" y="6118"/>
                    <a:pt x="15482" y="2322"/>
                    <a:pt x="10800" y="2322"/>
                  </a:cubicBezTo>
                  <a:cubicBezTo>
                    <a:pt x="6118" y="2322"/>
                    <a:pt x="2322" y="6118"/>
                    <a:pt x="2322" y="10800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32" name="Rectangle 18"/>
            <p:cNvSpPr>
              <a:spLocks noChangeArrowheads="1"/>
            </p:cNvSpPr>
            <p:nvPr/>
          </p:nvSpPr>
          <p:spPr bwMode="auto">
            <a:xfrm rot="-2700000">
              <a:off x="1282" y="3403"/>
              <a:ext cx="778" cy="9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128" name="Group 19"/>
          <p:cNvGrpSpPr>
            <a:grpSpLocks/>
          </p:cNvGrpSpPr>
          <p:nvPr/>
        </p:nvGrpSpPr>
        <p:grpSpPr bwMode="auto">
          <a:xfrm>
            <a:off x="4148138" y="2760663"/>
            <a:ext cx="1524000" cy="1524000"/>
            <a:chOff x="1200" y="2976"/>
            <a:chExt cx="960" cy="960"/>
          </a:xfrm>
        </p:grpSpPr>
        <p:sp>
          <p:nvSpPr>
            <p:cNvPr id="5129" name="AutoShape 20"/>
            <p:cNvSpPr>
              <a:spLocks noChangeArrowheads="1"/>
            </p:cNvSpPr>
            <p:nvPr/>
          </p:nvSpPr>
          <p:spPr bwMode="auto">
            <a:xfrm>
              <a:off x="1200" y="2976"/>
              <a:ext cx="960" cy="9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3 w 21600"/>
                <a:gd name="T25" fmla="*/ 3173 h 21600"/>
                <a:gd name="T26" fmla="*/ 18428 w 21600"/>
                <a:gd name="T27" fmla="*/ 1842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2" y="10800"/>
                  </a:moveTo>
                  <a:cubicBezTo>
                    <a:pt x="2322" y="15482"/>
                    <a:pt x="6118" y="19278"/>
                    <a:pt x="10800" y="19278"/>
                  </a:cubicBezTo>
                  <a:cubicBezTo>
                    <a:pt x="15482" y="19278"/>
                    <a:pt x="19278" y="15482"/>
                    <a:pt x="19278" y="10800"/>
                  </a:cubicBezTo>
                  <a:cubicBezTo>
                    <a:pt x="19278" y="6118"/>
                    <a:pt x="15482" y="2322"/>
                    <a:pt x="10800" y="2322"/>
                  </a:cubicBezTo>
                  <a:cubicBezTo>
                    <a:pt x="6118" y="2322"/>
                    <a:pt x="2322" y="6118"/>
                    <a:pt x="2322" y="10800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30" name="Rectangle 21"/>
            <p:cNvSpPr>
              <a:spLocks noChangeArrowheads="1"/>
            </p:cNvSpPr>
            <p:nvPr/>
          </p:nvSpPr>
          <p:spPr bwMode="auto">
            <a:xfrm rot="-2700000">
              <a:off x="1282" y="3403"/>
              <a:ext cx="778" cy="9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4"/>
          <p:cNvSpPr txBox="1">
            <a:spLocks noChangeArrowheads="1"/>
          </p:cNvSpPr>
          <p:nvPr/>
        </p:nvSpPr>
        <p:spPr bwMode="auto">
          <a:xfrm>
            <a:off x="463550" y="1142406"/>
            <a:ext cx="2894012" cy="2769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1.  Turn on the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TV.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100" name="Text Box 44"/>
          <p:cNvSpPr txBox="1">
            <a:spLocks noChangeArrowheads="1"/>
          </p:cNvSpPr>
          <p:nvPr/>
        </p:nvSpPr>
        <p:spPr bwMode="auto">
          <a:xfrm>
            <a:off x="463550" y="4101778"/>
            <a:ext cx="2965450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3. Press the MENU button, select 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‘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Support’, ‘Software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Update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’, and then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‘Update now’.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101" name="Text Box 44"/>
          <p:cNvSpPr txBox="1">
            <a:spLocks noChangeArrowheads="1"/>
          </p:cNvSpPr>
          <p:nvPr/>
        </p:nvSpPr>
        <p:spPr bwMode="auto">
          <a:xfrm>
            <a:off x="3717032" y="6388906"/>
            <a:ext cx="2749550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6.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It starts downloading. When the 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firmware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upgrade is completed,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the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TV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turns off and then back on by itself.</a:t>
            </a:r>
          </a:p>
        </p:txBody>
      </p:sp>
      <p:sp>
        <p:nvSpPr>
          <p:cNvPr id="4102" name="Text Box 44"/>
          <p:cNvSpPr txBox="1">
            <a:spLocks noChangeArrowheads="1"/>
          </p:cNvSpPr>
          <p:nvPr/>
        </p:nvSpPr>
        <p:spPr bwMode="auto">
          <a:xfrm>
            <a:off x="3771156" y="2627784"/>
            <a:ext cx="2970212" cy="55399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4. The message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“Connecting to the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network server…” 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is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displayed</a:t>
            </a: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. </a:t>
            </a:r>
          </a:p>
        </p:txBody>
      </p:sp>
      <p:sp>
        <p:nvSpPr>
          <p:cNvPr id="4107" name="Text Box 44"/>
          <p:cNvSpPr txBox="1">
            <a:spLocks noChangeArrowheads="1"/>
          </p:cNvSpPr>
          <p:nvPr/>
        </p:nvSpPr>
        <p:spPr bwMode="auto">
          <a:xfrm>
            <a:off x="3788470" y="3707904"/>
            <a:ext cx="2568326" cy="110799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5. If the TV finds a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higher firmware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version from the server, TV asks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you to update new version. Press</a:t>
            </a:r>
          </a:p>
          <a:p>
            <a:pPr>
              <a:spcBef>
                <a:spcPct val="50000"/>
              </a:spcBef>
            </a:pP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Yes.</a:t>
            </a:r>
            <a:endParaRPr lang="en-US" altLang="ko-KR" sz="1200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777429" y="7236296"/>
            <a:ext cx="2520280" cy="1152128"/>
          </a:xfrm>
          <a:prstGeom prst="rect">
            <a:avLst/>
          </a:prstGeom>
          <a:gradFill>
            <a:gsLst>
              <a:gs pos="37000">
                <a:schemeClr val="bg1">
                  <a:lumMod val="85000"/>
                  <a:alpha val="61000"/>
                </a:schemeClr>
              </a:gs>
              <a:gs pos="73000">
                <a:schemeClr val="bg1">
                  <a:lumMod val="85000"/>
                </a:schemeClr>
              </a:gs>
              <a:gs pos="100000">
                <a:srgbClr val="E6E6E6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Updating TV Software…..</a:t>
            </a:r>
          </a:p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Your TV will turn itself off and on again</a:t>
            </a:r>
          </a:p>
          <a:p>
            <a:pPr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Automatically after completing update.</a:t>
            </a: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altLang="ko-KR" sz="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cxnSp>
        <p:nvCxnSpPr>
          <p:cNvPr id="42" name="직선 연결선 41"/>
          <p:cNvCxnSpPr/>
          <p:nvPr/>
        </p:nvCxnSpPr>
        <p:spPr>
          <a:xfrm>
            <a:off x="3921818" y="8051165"/>
            <a:ext cx="223202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모서리가 둥근 직사각형 42"/>
          <p:cNvSpPr/>
          <p:nvPr/>
        </p:nvSpPr>
        <p:spPr>
          <a:xfrm>
            <a:off x="4713980" y="8121015"/>
            <a:ext cx="576263" cy="180975"/>
          </a:xfrm>
          <a:prstGeom prst="roundRect">
            <a:avLst/>
          </a:prstGeom>
          <a:solidFill>
            <a:srgbClr val="86B6F0"/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 b="1">
                <a:solidFill>
                  <a:schemeClr val="tx1"/>
                </a:solidFill>
              </a:rPr>
              <a:t>OK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cxnSp>
        <p:nvCxnSpPr>
          <p:cNvPr id="44" name="직선 연결선 43"/>
          <p:cNvCxnSpPr/>
          <p:nvPr/>
        </p:nvCxnSpPr>
        <p:spPr>
          <a:xfrm rot="5400000">
            <a:off x="-253206" y="4860329"/>
            <a:ext cx="7488237" cy="0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4"/>
          <p:cNvSpPr txBox="1">
            <a:spLocks noChangeArrowheads="1"/>
          </p:cNvSpPr>
          <p:nvPr/>
        </p:nvSpPr>
        <p:spPr bwMode="auto">
          <a:xfrm>
            <a:off x="476672" y="1466735"/>
            <a:ext cx="2894013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2.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Confirm that your TV is connected to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the Network by using the Network</a:t>
            </a:r>
          </a:p>
          <a:p>
            <a:pPr>
              <a:spcBef>
                <a:spcPct val="50000"/>
              </a:spcBef>
            </a:pPr>
            <a:r>
              <a:rPr lang="en-US" altLang="ko-KR" sz="12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200" dirty="0" smtClean="0">
                <a:latin typeface="Arial" charset="0"/>
                <a:ea typeface="HY헤드라인M" pitchFamily="18" charset="-127"/>
                <a:cs typeface="Arial" charset="0"/>
              </a:rPr>
              <a:t>   Status test.</a:t>
            </a:r>
            <a:endParaRPr lang="en-US" altLang="ko-KR" sz="1200" b="1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3836516" y="3198148"/>
            <a:ext cx="2520280" cy="437748"/>
            <a:chOff x="3834236" y="1714480"/>
            <a:chExt cx="2520280" cy="437748"/>
          </a:xfrm>
        </p:grpSpPr>
        <p:sp>
          <p:nvSpPr>
            <p:cNvPr id="19" name="직사각형 18"/>
            <p:cNvSpPr/>
            <p:nvPr/>
          </p:nvSpPr>
          <p:spPr>
            <a:xfrm>
              <a:off x="3834236" y="1714480"/>
              <a:ext cx="2520280" cy="437748"/>
            </a:xfrm>
            <a:prstGeom prst="rect">
              <a:avLst/>
            </a:prstGeom>
            <a:gradFill>
              <a:gsLst>
                <a:gs pos="37000">
                  <a:schemeClr val="bg1">
                    <a:lumMod val="85000"/>
                    <a:alpha val="61000"/>
                  </a:schemeClr>
                </a:gs>
                <a:gs pos="73000">
                  <a:schemeClr val="bg1">
                    <a:lumMod val="85000"/>
                  </a:schemeClr>
                </a:gs>
                <a:gs pos="100000">
                  <a:srgbClr val="E6E6E6"/>
                </a:gs>
              </a:gsLst>
              <a:lin ang="5400000" scaled="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altLang="ko-KR" sz="900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              Checking for updates…</a:t>
              </a:r>
              <a:endParaRPr lang="ko-KR" altLang="en-US" sz="900" dirty="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31" name="그림 30" descr="loading-circle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39226" y="1826876"/>
              <a:ext cx="214313" cy="214313"/>
            </a:xfrm>
            <a:prstGeom prst="rect">
              <a:avLst/>
            </a:prstGeom>
          </p:spPr>
        </p:pic>
      </p:grpSp>
      <p:sp>
        <p:nvSpPr>
          <p:cNvPr id="39" name="직사각형 38"/>
          <p:cNvSpPr/>
          <p:nvPr/>
        </p:nvSpPr>
        <p:spPr>
          <a:xfrm>
            <a:off x="3777429" y="4771318"/>
            <a:ext cx="2520280" cy="1368152"/>
          </a:xfrm>
          <a:prstGeom prst="rect">
            <a:avLst/>
          </a:prstGeom>
          <a:gradFill>
            <a:gsLst>
              <a:gs pos="37000">
                <a:schemeClr val="bg1">
                  <a:lumMod val="85000"/>
                  <a:alpha val="61000"/>
                </a:schemeClr>
              </a:gs>
              <a:gs pos="73000">
                <a:schemeClr val="bg1">
                  <a:lumMod val="85000"/>
                </a:schemeClr>
              </a:gs>
              <a:gs pos="100000">
                <a:srgbClr val="E6E6E6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 new software update is available.</a:t>
            </a:r>
          </a:p>
          <a:p>
            <a:pPr algn="ctr">
              <a:defRPr/>
            </a:pPr>
            <a:r>
              <a:rPr lang="en-US" altLang="ko-KR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Update from version 1013 to version 1103?</a:t>
            </a:r>
          </a:p>
          <a:p>
            <a:pPr algn="ctr">
              <a:defRPr/>
            </a:pPr>
            <a:endParaRPr lang="en-US" altLang="ko-KR" sz="9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altLang="ko-KR" sz="9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altLang="ko-KR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5106092" y="5779430"/>
            <a:ext cx="709620" cy="225409"/>
          </a:xfrm>
          <a:prstGeom prst="roundRect">
            <a:avLst/>
          </a:prstGeom>
          <a:solidFill>
            <a:srgbClr val="86B6F0"/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700" b="1" dirty="0" smtClean="0">
                <a:solidFill>
                  <a:schemeClr val="tx1"/>
                </a:solidFill>
              </a:rPr>
              <a:t>No</a:t>
            </a:r>
            <a:endParaRPr lang="ko-KR" altLang="en-US" sz="700" b="1" dirty="0">
              <a:solidFill>
                <a:schemeClr val="tx1"/>
              </a:solidFill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4269156" y="5779430"/>
            <a:ext cx="709620" cy="225409"/>
          </a:xfrm>
          <a:prstGeom prst="roundRect">
            <a:avLst/>
          </a:prstGeom>
          <a:solidFill>
            <a:srgbClr val="86B6F0"/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700" b="1" dirty="0" smtClean="0">
                <a:solidFill>
                  <a:schemeClr val="tx1"/>
                </a:solidFill>
              </a:rPr>
              <a:t>Yes</a:t>
            </a:r>
            <a:endParaRPr lang="ko-KR" altLang="en-US" sz="700" b="1" dirty="0">
              <a:solidFill>
                <a:schemeClr val="tx1"/>
              </a:solidFill>
            </a:endParaRP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333374" y="457200"/>
            <a:ext cx="60245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altLang="ko-KR" sz="2000" b="1" dirty="0">
                <a:latin typeface="Arial" charset="0"/>
                <a:ea typeface="HY헤드라인M" pitchFamily="18" charset="-127"/>
              </a:rPr>
              <a:t> </a:t>
            </a:r>
            <a:r>
              <a:rPr lang="en-US" altLang="ko-KR" sz="2000" b="1" dirty="0" smtClean="0">
                <a:latin typeface="Arial" charset="0"/>
                <a:ea typeface="HY헤드라인M" pitchFamily="18" charset="-127"/>
              </a:rPr>
              <a:t>How to Upgrade the Firmware by Online</a:t>
            </a:r>
            <a:endParaRPr lang="en-US" altLang="ko-KR" sz="2000" b="1" dirty="0">
              <a:latin typeface="Arial" charset="0"/>
              <a:ea typeface="HY헤드라인M" pitchFamily="18" charset="-127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80" y="5076056"/>
            <a:ext cx="279560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80" y="6732240"/>
            <a:ext cx="2808312" cy="145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7032" y="1115616"/>
            <a:ext cx="2808312" cy="144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3281" y="2411760"/>
            <a:ext cx="281170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573</Words>
  <Application>Microsoft Office PowerPoint</Application>
  <PresentationFormat>화면 슬라이드 쇼(4:3)</PresentationFormat>
  <Paragraphs>84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기본 디자인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김정우</dc:creator>
  <cp:lastModifiedBy>Samsung Electronics</cp:lastModifiedBy>
  <cp:revision>81</cp:revision>
  <dcterms:created xsi:type="dcterms:W3CDTF">2010-04-11T07:48:31Z</dcterms:created>
  <dcterms:modified xsi:type="dcterms:W3CDTF">2014-10-07T06:41:19Z</dcterms:modified>
</cp:coreProperties>
</file>